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62" r:id="rId4"/>
    <p:sldId id="261" r:id="rId5"/>
    <p:sldId id="263" r:id="rId6"/>
    <p:sldId id="264" r:id="rId7"/>
    <p:sldId id="258" r:id="rId8"/>
    <p:sldId id="259" r:id="rId9"/>
    <p:sldId id="265" r:id="rId10"/>
    <p:sldId id="260" r:id="rId11"/>
    <p:sldId id="266" r:id="rId12"/>
    <p:sldId id="267" r:id="rId13"/>
    <p:sldId id="268" r:id="rId14"/>
    <p:sldId id="271" r:id="rId15"/>
    <p:sldId id="272" r:id="rId16"/>
    <p:sldId id="273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B2817-9CFA-447E-A9B5-83EB631B6B36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96FD1-129C-46E3-A633-40D760542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5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93EEF-3963-4AE9-A63B-3C62C42EB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DEBD1-3375-41E0-B213-DB6995DB0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FC2EF-A798-4C2E-BBBF-5F7EEF6E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3E6D-8FB4-406B-9743-AD09FABF0F9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0C407-501F-4FB5-B748-5B00B56F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B735A-599E-4926-87E8-BF95607D7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D495-D309-4A32-9352-949B23F13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05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5D4D0-5046-48AB-BB08-C81B468D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F3583-CEB2-49FC-ACFD-0E5B34174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F0B46-3787-4695-905C-BFF0055F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3E6D-8FB4-406B-9743-AD09FABF0F9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F3DFF-03E7-4650-9F99-DFF1AAA2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C6CB1-C125-4D7E-9037-764307BD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D495-D309-4A32-9352-949B23F13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48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9D831B-6D33-42A7-B664-C4F661D00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6A7D6-AD6E-4F4A-9237-A3125CBD1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4C4F9-0908-42C2-925A-C06C33C1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3E6D-8FB4-406B-9743-AD09FABF0F9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8E5E3-FA81-4717-BDF4-DCF5C3F4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02776-7548-4F5D-8FBC-9F6A0F63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D495-D309-4A32-9352-949B23F13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04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79F0D-93B7-44EC-9D2D-9279BE7F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23561-3C0F-48F5-B9F4-149911B76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EFFA6-D2ED-45E2-AA43-A35C70AF5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3E6D-8FB4-406B-9743-AD09FABF0F9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D1D6F-D153-4BEB-AAB9-0765A590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EFEF2-2776-428D-8F11-E2A5CD594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D495-D309-4A32-9352-949B23F13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2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A6DE-E8FA-4F9B-A711-C45EE39E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FAB3B-0015-47F3-8603-7FEAEF0B1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18EE4-2901-41E2-A953-1EAFAABA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3E6D-8FB4-406B-9743-AD09FABF0F9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A474C-B3B6-43A3-97BB-965487AB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F8C7A-52A1-48C5-89AD-CBAD63CD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D495-D309-4A32-9352-949B23F13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42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8F817-0707-49E3-B159-165BDFB77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BF777-0F67-4A45-AD65-FF05BB811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20EB9-6AFA-4443-A54A-41E2F3CDC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B8716-1950-4445-88FD-E3F79C59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3E6D-8FB4-406B-9743-AD09FABF0F9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9105A-3CEA-46DF-AE20-4883B5FF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339BF-0019-478D-9842-65EE813C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D495-D309-4A32-9352-949B23F13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2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DD98-144B-4B02-B7E2-C5251423B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AC69C-43A8-4253-A341-005C6BAF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FC565-5F11-4BB6-AFA3-C9615AF10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309E89-9AA5-4C9C-BF74-AB7F56514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09F04A-5E8D-4D36-9F02-C5E0DD3F4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5179E7-E8F3-456A-976E-7CA2785B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3E6D-8FB4-406B-9743-AD09FABF0F9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2C84EC-8A32-40D0-8CF2-24F6E4635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40DFC3-B7F5-4B9C-A2C4-943661ED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D495-D309-4A32-9352-949B23F13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38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8C0AB-087B-4066-A85E-0E9ACF707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0273C-C026-483A-B88B-DC7B8337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3E6D-8FB4-406B-9743-AD09FABF0F9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DF6B6-5520-4804-91BF-5B38ADF1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DA95B-7297-41AB-8FC8-FB9409B5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D495-D309-4A32-9352-949B23F13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94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B6A769-8411-468C-A055-153B00C2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3E6D-8FB4-406B-9743-AD09FABF0F9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C84821-9071-42BC-A784-D85FC03EB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0CAF2-4BEF-42B8-84EB-BD489D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D495-D309-4A32-9352-949B23F13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13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FD8C9-E322-4407-941F-395ECE6CE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0714A-AAEB-41D6-8B49-FDC69309B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1AF2C-8E0F-4BD2-9B3C-B474E5CFD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21006-1C94-45EE-85A9-0602F73B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3E6D-8FB4-406B-9743-AD09FABF0F9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55FF5-659D-4EA1-BB5E-3A058020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EEBB8-0B11-4B3E-8F7C-F747293F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D495-D309-4A32-9352-949B23F13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02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8626-3799-4062-8FEC-AA8F3FAB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CE057-7E97-4B1F-9A47-F814A223D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141B6-3CE2-4714-A194-3B9495AA3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809D6-E0EF-43FC-AB98-CFC6D891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3E6D-8FB4-406B-9743-AD09FABF0F9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859BE-995B-461A-9A75-962F4F85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A761C-AFB3-4238-B608-D260FCD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D495-D309-4A32-9352-949B23F13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13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822252-B760-4CAA-86FC-1A0D202B4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C25FB-1D91-4E6D-A8CC-B17B62404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9D7B6-1429-4889-BFC6-875896058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83E6D-8FB4-406B-9743-AD09FABF0F95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C4EDC-8C8C-4127-81B3-29FC675A8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8E404-3E99-4FAE-933B-5F4F52455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DD495-D309-4A32-9352-949B23F13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74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2241CD-2515-4420-9946-9E94AC48524E}"/>
              </a:ext>
            </a:extLst>
          </p:cNvPr>
          <p:cNvSpPr/>
          <p:nvPr/>
        </p:nvSpPr>
        <p:spPr>
          <a:xfrm>
            <a:off x="76200" y="83127"/>
            <a:ext cx="12025745" cy="6691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310EF-8CC2-45EB-A28F-9D2B6097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41" y="2418657"/>
            <a:ext cx="5645917" cy="20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97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2241CD-2515-4420-9946-9E94AC48524E}"/>
              </a:ext>
            </a:extLst>
          </p:cNvPr>
          <p:cNvSpPr/>
          <p:nvPr/>
        </p:nvSpPr>
        <p:spPr>
          <a:xfrm>
            <a:off x="76200" y="83127"/>
            <a:ext cx="12025745" cy="6691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310EF-8CC2-45EB-A28F-9D2B6097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26" y="151014"/>
            <a:ext cx="1881327" cy="6733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A0E786-2D28-4704-9D00-F66F581E7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52" y="1119940"/>
            <a:ext cx="9678239" cy="46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93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2241CD-2515-4420-9946-9E94AC48524E}"/>
              </a:ext>
            </a:extLst>
          </p:cNvPr>
          <p:cNvSpPr/>
          <p:nvPr/>
        </p:nvSpPr>
        <p:spPr>
          <a:xfrm>
            <a:off x="76200" y="83127"/>
            <a:ext cx="12025745" cy="6691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310EF-8CC2-45EB-A28F-9D2B6097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26" y="151014"/>
            <a:ext cx="1881327" cy="673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AEB907-A853-49C4-AA2B-BB5AD983F47E}"/>
              </a:ext>
            </a:extLst>
          </p:cNvPr>
          <p:cNvSpPr txBox="1"/>
          <p:nvPr/>
        </p:nvSpPr>
        <p:spPr>
          <a:xfrm>
            <a:off x="259080" y="609600"/>
            <a:ext cx="116738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Taking an Assessment </a:t>
            </a:r>
            <a:endParaRPr lang="en-GB" sz="3200" b="1" i="1" dirty="0">
              <a:solidFill>
                <a:srgbClr val="FF0000"/>
              </a:solidFill>
            </a:endParaRPr>
          </a:p>
          <a:p>
            <a:endParaRPr lang="en-GB" sz="2000" b="1" dirty="0">
              <a:solidFill>
                <a:srgbClr val="FF0000"/>
              </a:solidFill>
            </a:endParaRPr>
          </a:p>
          <a:p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40F70-DF20-49FF-94E5-60D2B8604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5" y="1646801"/>
            <a:ext cx="11573930" cy="412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6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2241CD-2515-4420-9946-9E94AC48524E}"/>
              </a:ext>
            </a:extLst>
          </p:cNvPr>
          <p:cNvSpPr/>
          <p:nvPr/>
        </p:nvSpPr>
        <p:spPr>
          <a:xfrm>
            <a:off x="76200" y="83127"/>
            <a:ext cx="12025745" cy="6691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310EF-8CC2-45EB-A28F-9D2B6097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26" y="151014"/>
            <a:ext cx="1881327" cy="673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AEB907-A853-49C4-AA2B-BB5AD983F47E}"/>
              </a:ext>
            </a:extLst>
          </p:cNvPr>
          <p:cNvSpPr txBox="1"/>
          <p:nvPr/>
        </p:nvSpPr>
        <p:spPr>
          <a:xfrm>
            <a:off x="259080" y="917912"/>
            <a:ext cx="116738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Results are stored for as long as an organisation requires:</a:t>
            </a:r>
          </a:p>
          <a:p>
            <a:pPr algn="ctr"/>
            <a:endParaRPr lang="en-GB" sz="3200" b="1" i="1" dirty="0">
              <a:solidFill>
                <a:srgbClr val="FF0000"/>
              </a:solidFill>
            </a:endParaRPr>
          </a:p>
          <a:p>
            <a:r>
              <a:rPr lang="en-GB" sz="2400" dirty="0"/>
              <a:t> 	- An individual cannot claim to not understand or be unclear about a policy when 	  they have routinely answered a question about the policy correctly a number of 	  	  times</a:t>
            </a:r>
          </a:p>
          <a:p>
            <a:r>
              <a:rPr lang="en-GB" sz="2400" dirty="0"/>
              <a:t> 	</a:t>
            </a:r>
          </a:p>
          <a:p>
            <a:r>
              <a:rPr lang="en-GB" sz="2400" dirty="0"/>
              <a:t>	- Areas where there is confusion or a lack of clarity around a policy can be high-	 	  lighted quickly and extra training or remedial action taken</a:t>
            </a:r>
          </a:p>
          <a:p>
            <a:r>
              <a:rPr lang="en-GB" sz="2400" dirty="0"/>
              <a:t> 	</a:t>
            </a:r>
          </a:p>
          <a:p>
            <a:r>
              <a:rPr lang="en-GB" sz="2400" dirty="0"/>
              <a:t>	- The quality and effectiveness of any training is clear to management </a:t>
            </a:r>
          </a:p>
          <a:p>
            <a:r>
              <a:rPr lang="en-GB" sz="2400" dirty="0"/>
              <a:t>	 </a:t>
            </a:r>
          </a:p>
          <a:p>
            <a:r>
              <a:rPr lang="en-GB" sz="2400" dirty="0"/>
              <a:t>	- Seek patterns of problem areas within a team or by an individual </a:t>
            </a:r>
          </a:p>
          <a:p>
            <a:pPr algn="ctr"/>
            <a:endParaRPr lang="en-GB" sz="3200" b="1" i="1" dirty="0">
              <a:solidFill>
                <a:srgbClr val="FF0000"/>
              </a:solidFill>
            </a:endParaRPr>
          </a:p>
          <a:p>
            <a:endParaRPr lang="en-GB" sz="2000" b="1" dirty="0">
              <a:solidFill>
                <a:srgbClr val="FF0000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46863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2241CD-2515-4420-9946-9E94AC48524E}"/>
              </a:ext>
            </a:extLst>
          </p:cNvPr>
          <p:cNvSpPr/>
          <p:nvPr/>
        </p:nvSpPr>
        <p:spPr>
          <a:xfrm>
            <a:off x="76200" y="83127"/>
            <a:ext cx="12025745" cy="6691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310EF-8CC2-45EB-A28F-9D2B6097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26" y="151014"/>
            <a:ext cx="1881327" cy="673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FC33F0-3FAB-48E2-8FBF-EBA2E848C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7" y="1104698"/>
            <a:ext cx="11141405" cy="46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28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2241CD-2515-4420-9946-9E94AC48524E}"/>
              </a:ext>
            </a:extLst>
          </p:cNvPr>
          <p:cNvSpPr/>
          <p:nvPr/>
        </p:nvSpPr>
        <p:spPr>
          <a:xfrm>
            <a:off x="76200" y="83127"/>
            <a:ext cx="12025745" cy="6691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310EF-8CC2-45EB-A28F-9D2B6097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26" y="151014"/>
            <a:ext cx="1881327" cy="6733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4EFB1B-8825-4123-A83B-075EC38F9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64" y="693183"/>
            <a:ext cx="10333615" cy="54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01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2241CD-2515-4420-9946-9E94AC48524E}"/>
              </a:ext>
            </a:extLst>
          </p:cNvPr>
          <p:cNvSpPr/>
          <p:nvPr/>
        </p:nvSpPr>
        <p:spPr>
          <a:xfrm>
            <a:off x="76200" y="83127"/>
            <a:ext cx="12025745" cy="6691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310EF-8CC2-45EB-A28F-9D2B6097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26" y="151014"/>
            <a:ext cx="1881327" cy="6733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99571-7DA6-4CD2-8007-43BFCD8AC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08" y="957102"/>
            <a:ext cx="9784928" cy="56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82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2241CD-2515-4420-9946-9E94AC48524E}"/>
              </a:ext>
            </a:extLst>
          </p:cNvPr>
          <p:cNvSpPr/>
          <p:nvPr/>
        </p:nvSpPr>
        <p:spPr>
          <a:xfrm>
            <a:off x="76200" y="83127"/>
            <a:ext cx="12025745" cy="6691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310EF-8CC2-45EB-A28F-9D2B6097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26" y="151014"/>
            <a:ext cx="1881327" cy="6733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0D046E-38C6-47EE-A1DA-F8974A031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24" y="824345"/>
            <a:ext cx="9810096" cy="57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2241CD-2515-4420-9946-9E94AC48524E}"/>
              </a:ext>
            </a:extLst>
          </p:cNvPr>
          <p:cNvSpPr/>
          <p:nvPr/>
        </p:nvSpPr>
        <p:spPr>
          <a:xfrm>
            <a:off x="76200" y="83127"/>
            <a:ext cx="12025745" cy="6691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310EF-8CC2-45EB-A28F-9D2B6097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26" y="151014"/>
            <a:ext cx="1881327" cy="673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AEB907-A853-49C4-AA2B-BB5AD983F47E}"/>
              </a:ext>
            </a:extLst>
          </p:cNvPr>
          <p:cNvSpPr txBox="1"/>
          <p:nvPr/>
        </p:nvSpPr>
        <p:spPr>
          <a:xfrm>
            <a:off x="259080" y="746760"/>
            <a:ext cx="11673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Everyday</a:t>
            </a:r>
            <a:r>
              <a:rPr lang="en-GB" sz="2800" b="1" dirty="0">
                <a:solidFill>
                  <a:srgbClr val="FF0000"/>
                </a:solidFill>
              </a:rPr>
              <a:t>Comply</a:t>
            </a:r>
            <a:r>
              <a:rPr lang="en-GB" sz="2800" b="1" dirty="0"/>
              <a:t> is generally delivered as a SaaS solution (Software as a Service)</a:t>
            </a:r>
            <a:endParaRPr lang="en-GB" sz="3200" b="1" dirty="0">
              <a:solidFill>
                <a:srgbClr val="FF0000"/>
              </a:solidFill>
            </a:endParaRPr>
          </a:p>
          <a:p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186AAB-1043-496E-A76D-522E24CD3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2005012"/>
            <a:ext cx="56197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58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2241CD-2515-4420-9946-9E94AC48524E}"/>
              </a:ext>
            </a:extLst>
          </p:cNvPr>
          <p:cNvSpPr/>
          <p:nvPr/>
        </p:nvSpPr>
        <p:spPr>
          <a:xfrm>
            <a:off x="76200" y="83127"/>
            <a:ext cx="12025745" cy="6691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310EF-8CC2-45EB-A28F-9D2B6097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26" y="151014"/>
            <a:ext cx="1881327" cy="673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AEB907-A853-49C4-AA2B-BB5AD983F47E}"/>
              </a:ext>
            </a:extLst>
          </p:cNvPr>
          <p:cNvSpPr txBox="1"/>
          <p:nvPr/>
        </p:nvSpPr>
        <p:spPr>
          <a:xfrm>
            <a:off x="259080" y="1295400"/>
            <a:ext cx="116738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Everyday</a:t>
            </a:r>
            <a:r>
              <a:rPr lang="en-GB" sz="3600" b="1" dirty="0">
                <a:solidFill>
                  <a:srgbClr val="FF0000"/>
                </a:solidFill>
              </a:rPr>
              <a:t>Comply</a:t>
            </a:r>
            <a:r>
              <a:rPr lang="en-GB" sz="3600" b="1" dirty="0"/>
              <a:t> helps management at every level of the organisation</a:t>
            </a:r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marL="914400" lvl="1" indent="-457200">
              <a:buFontTx/>
              <a:buChar char="-"/>
            </a:pPr>
            <a:r>
              <a:rPr lang="en-GB" sz="3200" dirty="0"/>
              <a:t>Manage Organisational compliance</a:t>
            </a:r>
            <a:endParaRPr lang="en-GB" sz="4000" dirty="0"/>
          </a:p>
          <a:p>
            <a:pPr marL="914400" lvl="1" indent="-457200">
              <a:buFontTx/>
              <a:buChar char="-"/>
            </a:pPr>
            <a:r>
              <a:rPr lang="en-GB" sz="3200" dirty="0"/>
              <a:t>Reduce risk</a:t>
            </a:r>
          </a:p>
          <a:p>
            <a:pPr marL="914400" lvl="1" indent="-457200">
              <a:buFontTx/>
              <a:buChar char="-"/>
            </a:pPr>
            <a:r>
              <a:rPr lang="en-GB" sz="3200" dirty="0"/>
              <a:t>Increase business effectiveness</a:t>
            </a:r>
          </a:p>
          <a:p>
            <a:pPr marL="914400" lvl="1" indent="-457200">
              <a:buFontTx/>
              <a:buChar char="-"/>
            </a:pPr>
            <a:endParaRPr lang="en-GB" sz="3200" i="1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400" i="1" dirty="0"/>
              <a:t>If you would like a demonstration or a discussion on how the solution can support your organisation please contact us on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GB" sz="2400" i="1" dirty="0"/>
              <a:t>01245 320370 or E-mail us at info@everydaylimited.com. </a:t>
            </a:r>
            <a:r>
              <a:rPr lang="en-GB" sz="1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404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2241CD-2515-4420-9946-9E94AC48524E}"/>
              </a:ext>
            </a:extLst>
          </p:cNvPr>
          <p:cNvSpPr/>
          <p:nvPr/>
        </p:nvSpPr>
        <p:spPr>
          <a:xfrm>
            <a:off x="76200" y="83127"/>
            <a:ext cx="12025745" cy="6691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310EF-8CC2-45EB-A28F-9D2B6097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26" y="151014"/>
            <a:ext cx="1881327" cy="673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AEB907-A853-49C4-AA2B-BB5AD983F47E}"/>
              </a:ext>
            </a:extLst>
          </p:cNvPr>
          <p:cNvSpPr txBox="1"/>
          <p:nvPr/>
        </p:nvSpPr>
        <p:spPr>
          <a:xfrm>
            <a:off x="251460" y="266700"/>
            <a:ext cx="116814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About Everyday</a:t>
            </a:r>
            <a:r>
              <a:rPr lang="en-GB" sz="3200" b="1" dirty="0">
                <a:solidFill>
                  <a:srgbClr val="FF0000"/>
                </a:solidFill>
              </a:rPr>
              <a:t>Comply</a:t>
            </a:r>
          </a:p>
          <a:p>
            <a:endParaRPr lang="en-GB" sz="2000" b="1" dirty="0">
              <a:solidFill>
                <a:srgbClr val="FF0000"/>
              </a:solidFill>
            </a:endParaRPr>
          </a:p>
          <a:p>
            <a:endParaRPr lang="en-GB" sz="2400" dirty="0"/>
          </a:p>
          <a:p>
            <a:r>
              <a:rPr lang="en-GB" sz="2800" b="1" dirty="0"/>
              <a:t>A Solution designed to:</a:t>
            </a:r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dirty="0"/>
              <a:t>Reduce the risk of your organisation failing to meet the compliance legislation and regulations that impact the business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Identify areas of potential risk before they effect the organisation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Enable management to pin-point areas of the business, teams or individuals where weaknesses or a lack of understanding of compliance responsibilities exist 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Build a history of completed assessments to:</a:t>
            </a:r>
          </a:p>
          <a:p>
            <a:pPr marL="1257300" lvl="2" indent="-342900">
              <a:buFontTx/>
              <a:buChar char="-"/>
            </a:pPr>
            <a:r>
              <a:rPr lang="en-GB" sz="2400" dirty="0"/>
              <a:t>Identify patterns where action is needed</a:t>
            </a:r>
          </a:p>
          <a:p>
            <a:pPr marL="1257300" lvl="2" indent="-342900">
              <a:buFontTx/>
              <a:buChar char="-"/>
            </a:pPr>
            <a:r>
              <a:rPr lang="en-GB" sz="2400" dirty="0"/>
              <a:t>Discover areas within your organisation where policies &amp; procedures are lacking or are not being implemented correctly </a:t>
            </a:r>
          </a:p>
          <a:p>
            <a:pPr marL="1257300" lvl="2" indent="-342900">
              <a:buFontTx/>
              <a:buChar char="-"/>
            </a:pPr>
            <a:r>
              <a:rPr lang="en-GB" sz="2400" dirty="0"/>
              <a:t>Seek out trends in poor performing business areas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7706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2241CD-2515-4420-9946-9E94AC48524E}"/>
              </a:ext>
            </a:extLst>
          </p:cNvPr>
          <p:cNvSpPr/>
          <p:nvPr/>
        </p:nvSpPr>
        <p:spPr>
          <a:xfrm>
            <a:off x="76200" y="83127"/>
            <a:ext cx="12025745" cy="6691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310EF-8CC2-45EB-A28F-9D2B6097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26" y="151014"/>
            <a:ext cx="1881327" cy="673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AEB907-A853-49C4-AA2B-BB5AD983F47E}"/>
              </a:ext>
            </a:extLst>
          </p:cNvPr>
          <p:cNvSpPr txBox="1"/>
          <p:nvPr/>
        </p:nvSpPr>
        <p:spPr>
          <a:xfrm>
            <a:off x="259080" y="266700"/>
            <a:ext cx="116738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The Business Requirement</a:t>
            </a:r>
            <a:endParaRPr lang="en-GB" sz="3200" b="1" dirty="0">
              <a:solidFill>
                <a:srgbClr val="FF0000"/>
              </a:solidFill>
            </a:endParaRPr>
          </a:p>
          <a:p>
            <a:endParaRPr lang="en-GB" sz="2400" dirty="0"/>
          </a:p>
          <a:p>
            <a:pPr algn="ctr"/>
            <a:r>
              <a:rPr lang="en-GB" sz="2400" b="1" dirty="0"/>
              <a:t>Every organisation is impacted by a variety of Government or industry regulatory bodies</a:t>
            </a:r>
          </a:p>
          <a:p>
            <a:pPr algn="ctr"/>
            <a:endParaRPr lang="en-GB" sz="2400" b="1" dirty="0"/>
          </a:p>
          <a:p>
            <a:r>
              <a:rPr lang="en-GB" sz="2000" i="1" dirty="0"/>
              <a:t>“The term </a:t>
            </a:r>
            <a:r>
              <a:rPr lang="en-GB" sz="2000" b="1" i="1" dirty="0"/>
              <a:t>‘regulation’ </a:t>
            </a:r>
            <a:r>
              <a:rPr lang="en-GB" sz="2000" i="1" dirty="0"/>
              <a:t>generally refers to a set of binding rules issued by a private or public </a:t>
            </a:r>
            <a:r>
              <a:rPr lang="en-GB" sz="2000" b="1" i="1" dirty="0"/>
              <a:t>body</a:t>
            </a:r>
            <a:r>
              <a:rPr lang="en-GB" sz="2000" i="1" dirty="0"/>
              <a:t> with the necessary </a:t>
            </a:r>
            <a:r>
              <a:rPr lang="en-GB" sz="2000" b="1" i="1" dirty="0"/>
              <a:t>authority </a:t>
            </a:r>
            <a:r>
              <a:rPr lang="en-GB" sz="2000" i="1" dirty="0"/>
              <a:t>to supervise compliance with them and apply sanctions in response to violation of them.” </a:t>
            </a:r>
          </a:p>
          <a:p>
            <a:endParaRPr lang="en-GB" sz="2000" b="1" i="1" dirty="0"/>
          </a:p>
          <a:p>
            <a:r>
              <a:rPr lang="en-GB" sz="2400" dirty="0"/>
              <a:t>A few examples include:</a:t>
            </a:r>
          </a:p>
          <a:p>
            <a:r>
              <a:rPr lang="en-GB" sz="2400" dirty="0"/>
              <a:t> 	</a:t>
            </a:r>
            <a:r>
              <a:rPr lang="en-GB" sz="2000" dirty="0"/>
              <a:t>- Health &amp; Safety Executive </a:t>
            </a:r>
          </a:p>
          <a:p>
            <a:r>
              <a:rPr lang="en-GB" sz="2000" dirty="0"/>
              <a:t> 	- Financial Conduct Authority </a:t>
            </a:r>
          </a:p>
          <a:p>
            <a:r>
              <a:rPr lang="en-GB" sz="2000" dirty="0"/>
              <a:t>	- Security &amp; Exchange Commission </a:t>
            </a:r>
          </a:p>
          <a:p>
            <a:r>
              <a:rPr lang="en-GB" sz="2000" dirty="0"/>
              <a:t> 	- Information Commission’s Officer </a:t>
            </a:r>
          </a:p>
          <a:p>
            <a:r>
              <a:rPr lang="en-GB" sz="2000" dirty="0"/>
              <a:t> 	- Environment Agency</a:t>
            </a:r>
          </a:p>
          <a:p>
            <a:r>
              <a:rPr lang="en-GB" sz="2000" dirty="0"/>
              <a:t>	- Not for Profit Organisations etc.</a:t>
            </a:r>
          </a:p>
          <a:p>
            <a:endParaRPr lang="en-GB" sz="2400" dirty="0"/>
          </a:p>
          <a:p>
            <a:r>
              <a:rPr lang="en-GB" sz="2400" dirty="0"/>
              <a:t>Failure to comply with the ‘rules’ can often result in severe legal punishments, including large fines and in many cases loss of reputation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61576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2241CD-2515-4420-9946-9E94AC48524E}"/>
              </a:ext>
            </a:extLst>
          </p:cNvPr>
          <p:cNvSpPr/>
          <p:nvPr/>
        </p:nvSpPr>
        <p:spPr>
          <a:xfrm>
            <a:off x="76200" y="83127"/>
            <a:ext cx="12025745" cy="6691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310EF-8CC2-45EB-A28F-9D2B6097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26" y="151014"/>
            <a:ext cx="1881327" cy="673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AEB907-A853-49C4-AA2B-BB5AD983F47E}"/>
              </a:ext>
            </a:extLst>
          </p:cNvPr>
          <p:cNvSpPr txBox="1"/>
          <p:nvPr/>
        </p:nvSpPr>
        <p:spPr>
          <a:xfrm>
            <a:off x="259080" y="892232"/>
            <a:ext cx="11673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rgbClr val="FF0000"/>
              </a:solidFill>
            </a:endParaRPr>
          </a:p>
          <a:p>
            <a:endParaRPr lang="en-GB" sz="2400" dirty="0"/>
          </a:p>
          <a:p>
            <a:r>
              <a:rPr lang="en-GB" sz="2800" b="1" dirty="0"/>
              <a:t>An organisation will likely have:</a:t>
            </a:r>
          </a:p>
          <a:p>
            <a:pPr algn="ctr"/>
            <a:endParaRPr lang="en-GB" sz="2400" b="1" dirty="0"/>
          </a:p>
          <a:p>
            <a:r>
              <a:rPr lang="en-GB" sz="2400" dirty="0"/>
              <a:t> 	- Documented Policies &amp; Procedures it expects its people to adhere to</a:t>
            </a:r>
          </a:p>
          <a:p>
            <a:r>
              <a:rPr lang="en-GB" sz="2400" dirty="0"/>
              <a:t>	- Provided induction &amp; training to its people </a:t>
            </a:r>
          </a:p>
          <a:p>
            <a:r>
              <a:rPr lang="en-GB" sz="2400" dirty="0"/>
              <a:t>	- No clear understanding that the people within the organisation are complying with 	  the regulations and legislation that impacts it</a:t>
            </a:r>
          </a:p>
          <a:p>
            <a:endParaRPr lang="en-GB" sz="2400" dirty="0"/>
          </a:p>
          <a:p>
            <a:r>
              <a:rPr lang="en-GB" sz="2400" dirty="0"/>
              <a:t>How can any organisation ensure that the Policy &amp; Procedures they have in place are being adhered to and are understood by its staff?</a:t>
            </a:r>
          </a:p>
        </p:txBody>
      </p:sp>
    </p:spTree>
    <p:extLst>
      <p:ext uri="{BB962C8B-B14F-4D97-AF65-F5344CB8AC3E}">
        <p14:creationId xmlns:p14="http://schemas.microsoft.com/office/powerpoint/2010/main" val="215212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2241CD-2515-4420-9946-9E94AC48524E}"/>
              </a:ext>
            </a:extLst>
          </p:cNvPr>
          <p:cNvSpPr/>
          <p:nvPr/>
        </p:nvSpPr>
        <p:spPr>
          <a:xfrm>
            <a:off x="76200" y="83127"/>
            <a:ext cx="12025745" cy="6691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310EF-8CC2-45EB-A28F-9D2B6097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26" y="151014"/>
            <a:ext cx="1881327" cy="673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AEB907-A853-49C4-AA2B-BB5AD983F47E}"/>
              </a:ext>
            </a:extLst>
          </p:cNvPr>
          <p:cNvSpPr txBox="1"/>
          <p:nvPr/>
        </p:nvSpPr>
        <p:spPr>
          <a:xfrm>
            <a:off x="259080" y="609600"/>
            <a:ext cx="116738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 number of generic or bespoke </a:t>
            </a:r>
            <a:r>
              <a:rPr lang="en-GB" sz="3200" b="1" i="1" dirty="0"/>
              <a:t>‘Question Banks’</a:t>
            </a:r>
            <a:endParaRPr lang="en-GB" sz="3200" b="1" i="1" dirty="0">
              <a:solidFill>
                <a:srgbClr val="FF0000"/>
              </a:solidFill>
            </a:endParaRPr>
          </a:p>
          <a:p>
            <a:endParaRPr lang="en-GB" sz="2000" b="1" dirty="0">
              <a:solidFill>
                <a:srgbClr val="FF0000"/>
              </a:solidFill>
            </a:endParaRPr>
          </a:p>
          <a:p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A2EE26-E035-433C-8712-A68FCEE63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07" y="1553502"/>
            <a:ext cx="8774186" cy="489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0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2241CD-2515-4420-9946-9E94AC48524E}"/>
              </a:ext>
            </a:extLst>
          </p:cNvPr>
          <p:cNvSpPr/>
          <p:nvPr/>
        </p:nvSpPr>
        <p:spPr>
          <a:xfrm>
            <a:off x="76200" y="83127"/>
            <a:ext cx="12025745" cy="6691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310EF-8CC2-45EB-A28F-9D2B6097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26" y="151014"/>
            <a:ext cx="1881327" cy="673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AEB907-A853-49C4-AA2B-BB5AD983F47E}"/>
              </a:ext>
            </a:extLst>
          </p:cNvPr>
          <p:cNvSpPr txBox="1"/>
          <p:nvPr/>
        </p:nvSpPr>
        <p:spPr>
          <a:xfrm>
            <a:off x="252152" y="558475"/>
            <a:ext cx="11673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Each </a:t>
            </a:r>
            <a:r>
              <a:rPr lang="en-GB" sz="3200" b="1" i="1" dirty="0"/>
              <a:t>“Organisation” </a:t>
            </a:r>
            <a:r>
              <a:rPr lang="en-GB" sz="3200" b="1" dirty="0"/>
              <a:t>has access to either a number of generic or, will usually develop their own, bespoke </a:t>
            </a:r>
            <a:r>
              <a:rPr lang="en-GB" sz="3200" b="1" i="1" dirty="0"/>
              <a:t>“Question Banks”</a:t>
            </a:r>
            <a:endParaRPr lang="en-GB" sz="3200" b="1" i="1" dirty="0">
              <a:solidFill>
                <a:srgbClr val="FF0000"/>
              </a:solidFill>
            </a:endParaRPr>
          </a:p>
          <a:p>
            <a:endParaRPr lang="en-GB" sz="2000" b="1" dirty="0">
              <a:solidFill>
                <a:srgbClr val="FF0000"/>
              </a:solidFill>
            </a:endParaRPr>
          </a:p>
          <a:p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39FEB1-0D04-4C53-AF07-3357A678E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76" y="1656618"/>
            <a:ext cx="8948847" cy="49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8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2241CD-2515-4420-9946-9E94AC48524E}"/>
              </a:ext>
            </a:extLst>
          </p:cNvPr>
          <p:cNvSpPr/>
          <p:nvPr/>
        </p:nvSpPr>
        <p:spPr>
          <a:xfrm>
            <a:off x="76200" y="83127"/>
            <a:ext cx="12025745" cy="6691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310EF-8CC2-45EB-A28F-9D2B6097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26" y="151014"/>
            <a:ext cx="1881327" cy="6733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04A661-19CD-4756-9409-183BF8729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23" y="1119149"/>
            <a:ext cx="8543297" cy="536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5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2241CD-2515-4420-9946-9E94AC48524E}"/>
              </a:ext>
            </a:extLst>
          </p:cNvPr>
          <p:cNvSpPr/>
          <p:nvPr/>
        </p:nvSpPr>
        <p:spPr>
          <a:xfrm>
            <a:off x="76200" y="83127"/>
            <a:ext cx="12025745" cy="6691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310EF-8CC2-45EB-A28F-9D2B6097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26" y="151014"/>
            <a:ext cx="1881327" cy="673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6563AE-BE96-42B7-A889-8CCFA0EA6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28" y="1485738"/>
            <a:ext cx="10140143" cy="431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38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2241CD-2515-4420-9946-9E94AC48524E}"/>
              </a:ext>
            </a:extLst>
          </p:cNvPr>
          <p:cNvSpPr/>
          <p:nvPr/>
        </p:nvSpPr>
        <p:spPr>
          <a:xfrm>
            <a:off x="76200" y="83127"/>
            <a:ext cx="12025745" cy="6691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310EF-8CC2-45EB-A28F-9D2B6097D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26" y="151014"/>
            <a:ext cx="1881327" cy="673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AEB907-A853-49C4-AA2B-BB5AD983F47E}"/>
              </a:ext>
            </a:extLst>
          </p:cNvPr>
          <p:cNvSpPr txBox="1"/>
          <p:nvPr/>
        </p:nvSpPr>
        <p:spPr>
          <a:xfrm>
            <a:off x="252152" y="1196340"/>
            <a:ext cx="116738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 Group or User will have a number of Assessments assigned for them to complete</a:t>
            </a:r>
            <a:endParaRPr lang="en-GB" sz="3200" b="1" dirty="0">
              <a:solidFill>
                <a:srgbClr val="FF0000"/>
              </a:solidFill>
            </a:endParaRP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 	</a:t>
            </a:r>
            <a:r>
              <a:rPr lang="en-GB" sz="2800" dirty="0"/>
              <a:t>- The Organisation Administrator can assign the Assessments to be 	   	   completed within a particular timeframe or by a specific date</a:t>
            </a:r>
          </a:p>
          <a:p>
            <a:r>
              <a:rPr lang="en-GB" sz="2800" dirty="0"/>
              <a:t> </a:t>
            </a:r>
          </a:p>
          <a:p>
            <a:r>
              <a:rPr lang="en-GB" sz="2800" dirty="0"/>
              <a:t>	- Questions can be graded, </a:t>
            </a:r>
            <a:r>
              <a:rPr lang="en-GB" sz="2800" i="1" dirty="0"/>
              <a:t>‘Red Flags’ </a:t>
            </a:r>
            <a:r>
              <a:rPr lang="en-GB" sz="2800" dirty="0"/>
              <a:t>given to those very important 	  	  questions that the </a:t>
            </a:r>
            <a:r>
              <a:rPr lang="en-GB" sz="2800" i="1" dirty="0"/>
              <a:t>‘User’ </a:t>
            </a:r>
            <a:r>
              <a:rPr lang="en-GB" sz="2800" dirty="0"/>
              <a:t>needs to answer correctly </a:t>
            </a:r>
          </a:p>
        </p:txBody>
      </p:sp>
    </p:spTree>
    <p:extLst>
      <p:ext uri="{BB962C8B-B14F-4D97-AF65-F5344CB8AC3E}">
        <p14:creationId xmlns:p14="http://schemas.microsoft.com/office/powerpoint/2010/main" val="1121780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296</Words>
  <Application>Microsoft Office PowerPoint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Rees Dunk</dc:creator>
  <cp:lastModifiedBy>user</cp:lastModifiedBy>
  <cp:revision>20</cp:revision>
  <cp:lastPrinted>2018-06-06T09:23:28Z</cp:lastPrinted>
  <dcterms:created xsi:type="dcterms:W3CDTF">2018-06-06T09:19:03Z</dcterms:created>
  <dcterms:modified xsi:type="dcterms:W3CDTF">2018-09-20T14:47:08Z</dcterms:modified>
</cp:coreProperties>
</file>